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Neue Machina Ultra-Bold" charset="1" panose="00000900000000000000"/>
      <p:regular r:id="rId16"/>
    </p:embeddedFont>
    <p:embeddedFont>
      <p:font typeface="Montserrat Classic" charset="1" panose="00000500000000000000"/>
      <p:regular r:id="rId17"/>
    </p:embeddedFont>
    <p:embeddedFont>
      <p:font typeface="Montserrat" charset="1" panose="00000500000000000000"/>
      <p:regular r:id="rId18"/>
    </p:embeddedFont>
    <p:embeddedFont>
      <p:font typeface="Neue Machina Light" charset="1" panose="00000400000000000000"/>
      <p:regular r:id="rId19"/>
    </p:embeddedFont>
    <p:embeddedFont>
      <p:font typeface="Montserrat Medium" charset="1" panose="00000600000000000000"/>
      <p:regular r:id="rId20"/>
    </p:embeddedFont>
    <p:embeddedFont>
      <p:font typeface="Montserrat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Relationship Id="rId7" Target="../media/image23.png" Type="http://schemas.openxmlformats.org/officeDocument/2006/relationships/image"/><Relationship Id="rId8" Target="../media/image24.svg" Type="http://schemas.openxmlformats.org/officeDocument/2006/relationships/image"/><Relationship Id="rId9" Target="../media/image2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7.png" Type="http://schemas.openxmlformats.org/officeDocument/2006/relationships/image"/><Relationship Id="rId4" Target="../media/image1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78633" y="990436"/>
            <a:ext cx="18645266" cy="2886509"/>
          </a:xfrm>
          <a:custGeom>
            <a:avLst/>
            <a:gdLst/>
            <a:ahLst/>
            <a:cxnLst/>
            <a:rect r="r" b="b" t="t" l="l"/>
            <a:pathLst>
              <a:path h="2886509" w="18645266">
                <a:moveTo>
                  <a:pt x="0" y="0"/>
                </a:moveTo>
                <a:lnTo>
                  <a:pt x="18645266" y="0"/>
                </a:lnTo>
                <a:lnTo>
                  <a:pt x="18645266" y="2886509"/>
                </a:lnTo>
                <a:lnTo>
                  <a:pt x="0" y="2886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0000"/>
            </a:blip>
            <a:stretch>
              <a:fillRect l="0" t="-165180" r="0" b="-165180"/>
            </a:stretch>
          </a:blipFill>
        </p:spPr>
      </p:sp>
      <p:sp>
        <p:nvSpPr>
          <p:cNvPr name="AutoShape 4" id="4"/>
          <p:cNvSpPr/>
          <p:nvPr/>
        </p:nvSpPr>
        <p:spPr>
          <a:xfrm rot="0">
            <a:off x="-1404077" y="3875993"/>
            <a:ext cx="21096154" cy="0"/>
          </a:xfrm>
          <a:prstGeom prst="line">
            <a:avLst/>
          </a:prstGeom>
          <a:ln cap="flat" w="28575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-1963956" y="976149"/>
            <a:ext cx="22215912" cy="0"/>
          </a:xfrm>
          <a:prstGeom prst="line">
            <a:avLst/>
          </a:prstGeom>
          <a:ln cap="flat" w="28575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3548907" y="3403070"/>
            <a:ext cx="2566756" cy="928699"/>
          </a:xfrm>
          <a:custGeom>
            <a:avLst/>
            <a:gdLst/>
            <a:ahLst/>
            <a:cxnLst/>
            <a:rect r="r" b="b" t="t" l="l"/>
            <a:pathLst>
              <a:path h="928699" w="2566756">
                <a:moveTo>
                  <a:pt x="0" y="0"/>
                </a:moveTo>
                <a:lnTo>
                  <a:pt x="2566757" y="0"/>
                </a:lnTo>
                <a:lnTo>
                  <a:pt x="2566757" y="928700"/>
                </a:lnTo>
                <a:lnTo>
                  <a:pt x="0" y="9287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990241" y="4344562"/>
            <a:ext cx="2566756" cy="928699"/>
          </a:xfrm>
          <a:custGeom>
            <a:avLst/>
            <a:gdLst/>
            <a:ahLst/>
            <a:cxnLst/>
            <a:rect r="r" b="b" t="t" l="l"/>
            <a:pathLst>
              <a:path h="928699" w="2566756">
                <a:moveTo>
                  <a:pt x="0" y="0"/>
                </a:moveTo>
                <a:lnTo>
                  <a:pt x="2566756" y="0"/>
                </a:lnTo>
                <a:lnTo>
                  <a:pt x="2566756" y="928699"/>
                </a:lnTo>
                <a:lnTo>
                  <a:pt x="0" y="9286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6725482" y="8636776"/>
            <a:ext cx="533818" cy="533818"/>
            <a:chOff x="0" y="0"/>
            <a:chExt cx="711757" cy="711757"/>
          </a:xfrm>
        </p:grpSpPr>
        <p:grpSp>
          <p:nvGrpSpPr>
            <p:cNvPr name="Group 9" id="9"/>
            <p:cNvGrpSpPr/>
            <p:nvPr/>
          </p:nvGrpSpPr>
          <p:grpSpPr>
            <a:xfrm rot="0">
              <a:off x="0" y="0"/>
              <a:ext cx="711757" cy="711757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FF69F6"/>
                </a:solidFill>
                <a:prstDash val="solid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976"/>
                  </a:lnSpc>
                </a:pPr>
              </a:p>
            </p:txBody>
          </p:sp>
        </p:grpSp>
        <p:sp>
          <p:nvSpPr>
            <p:cNvPr name="Freeform 12" id="12"/>
            <p:cNvSpPr/>
            <p:nvPr/>
          </p:nvSpPr>
          <p:spPr>
            <a:xfrm flipH="false" flipV="false" rot="-10800000">
              <a:off x="275537" y="176828"/>
              <a:ext cx="215755" cy="358100"/>
            </a:xfrm>
            <a:custGeom>
              <a:avLst/>
              <a:gdLst/>
              <a:ahLst/>
              <a:cxnLst/>
              <a:rect r="r" b="b" t="t" l="l"/>
              <a:pathLst>
                <a:path h="358100" w="215755">
                  <a:moveTo>
                    <a:pt x="0" y="0"/>
                  </a:moveTo>
                  <a:lnTo>
                    <a:pt x="215755" y="0"/>
                  </a:lnTo>
                  <a:lnTo>
                    <a:pt x="215755" y="358101"/>
                  </a:lnTo>
                  <a:lnTo>
                    <a:pt x="0" y="3581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36580" y="5947856"/>
            <a:ext cx="8141675" cy="3326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600"/>
              </a:lnSpc>
            </a:pPr>
            <a:r>
              <a:rPr lang="en-US" sz="14000">
                <a:solidFill>
                  <a:srgbClr val="FFFFFF"/>
                </a:solidFill>
                <a:latin typeface="Neue Machina Ultra-Bold"/>
              </a:rPr>
              <a:t>ID 96</a:t>
            </a:r>
          </a:p>
          <a:p>
            <a:pPr algn="l">
              <a:lnSpc>
                <a:spcPts val="12600"/>
              </a:lnSpc>
            </a:pPr>
            <a:r>
              <a:rPr lang="en-US" sz="14000">
                <a:solidFill>
                  <a:srgbClr val="FFFFFF"/>
                </a:solidFill>
                <a:latin typeface="Neue Machina Ultra-Bold"/>
              </a:rPr>
              <a:t>Report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69052"/>
            <a:ext cx="2914543" cy="23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BY NURIA QUINTERO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723860" y="369052"/>
            <a:ext cx="4535440" cy="23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CLIENT:LUCIA - BARCELONA ACTIVA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347727" y="5838048"/>
            <a:ext cx="2335345" cy="260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99"/>
              </a:lnSpc>
            </a:pPr>
            <a:r>
              <a:rPr lang="en-US" sz="1999" spc="399">
                <a:solidFill>
                  <a:srgbClr val="FF69F6"/>
                </a:solidFill>
                <a:latin typeface="Montserrat Classic"/>
              </a:rPr>
              <a:t>JUNE 2024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21" t="-11007" r="-3399" b="-3342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520188"/>
            <a:ext cx="16496149" cy="1238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>
                <a:solidFill>
                  <a:srgbClr val="FFFFFF"/>
                </a:solidFill>
                <a:latin typeface="Neue Machina Ultra-Bold"/>
              </a:rPr>
              <a:t>Have Any Questions?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-1127523" y="1000125"/>
            <a:ext cx="20176388" cy="0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3387951" y="369052"/>
            <a:ext cx="3871349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APRIL 2022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69052"/>
            <a:ext cx="2914543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BY NURIA QUINTERO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3108649" y="7660514"/>
            <a:ext cx="3975353" cy="284899"/>
            <a:chOff x="0" y="0"/>
            <a:chExt cx="5300471" cy="37986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80459"/>
              <a:ext cx="380802" cy="299406"/>
            </a:xfrm>
            <a:custGeom>
              <a:avLst/>
              <a:gdLst/>
              <a:ahLst/>
              <a:cxnLst/>
              <a:rect r="r" b="b" t="t" l="l"/>
              <a:pathLst>
                <a:path h="299406" w="380802">
                  <a:moveTo>
                    <a:pt x="0" y="0"/>
                  </a:moveTo>
                  <a:lnTo>
                    <a:pt x="380802" y="0"/>
                  </a:lnTo>
                  <a:lnTo>
                    <a:pt x="380802" y="299406"/>
                  </a:lnTo>
                  <a:lnTo>
                    <a:pt x="0" y="2994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625104" y="-38100"/>
              <a:ext cx="4675367" cy="3997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73"/>
                </a:lnSpc>
              </a:pPr>
              <a:r>
                <a:rPr lang="en-US" sz="1799">
                  <a:solidFill>
                    <a:srgbClr val="E2E2DC"/>
                  </a:solidFill>
                  <a:latin typeface="Montserrat Medium"/>
                </a:rPr>
                <a:t>info@nuriaquintero.com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108649" y="8129491"/>
            <a:ext cx="3297853" cy="312490"/>
            <a:chOff x="0" y="0"/>
            <a:chExt cx="4397138" cy="41665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18270"/>
              <a:ext cx="398384" cy="398384"/>
            </a:xfrm>
            <a:custGeom>
              <a:avLst/>
              <a:gdLst/>
              <a:ahLst/>
              <a:cxnLst/>
              <a:rect r="r" b="b" t="t" l="l"/>
              <a:pathLst>
                <a:path h="398384" w="398384">
                  <a:moveTo>
                    <a:pt x="0" y="0"/>
                  </a:moveTo>
                  <a:lnTo>
                    <a:pt x="398384" y="0"/>
                  </a:lnTo>
                  <a:lnTo>
                    <a:pt x="398384" y="398384"/>
                  </a:lnTo>
                  <a:lnTo>
                    <a:pt x="0" y="39838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642685" y="-38100"/>
              <a:ext cx="3754453" cy="3997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73"/>
                </a:lnSpc>
              </a:pPr>
              <a:r>
                <a:rPr lang="en-US" sz="1799">
                  <a:solidFill>
                    <a:srgbClr val="E2E2DC"/>
                  </a:solidFill>
                  <a:latin typeface="Montserrat Medium"/>
                </a:rPr>
                <a:t>677-797-128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960671" y="7297063"/>
            <a:ext cx="2845323" cy="266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9"/>
              </a:lnSpc>
            </a:pPr>
            <a:r>
              <a:rPr lang="en-US" sz="1799">
                <a:solidFill>
                  <a:srgbClr val="E2E2DC"/>
                </a:solidFill>
                <a:latin typeface="Montserrat Medium"/>
              </a:rPr>
              <a:t>@nuriaquintero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3108649" y="7164514"/>
            <a:ext cx="315983" cy="315983"/>
          </a:xfrm>
          <a:custGeom>
            <a:avLst/>
            <a:gdLst/>
            <a:ahLst/>
            <a:cxnLst/>
            <a:rect r="r" b="b" t="t" l="l"/>
            <a:pathLst>
              <a:path h="315983" w="315983">
                <a:moveTo>
                  <a:pt x="0" y="0"/>
                </a:moveTo>
                <a:lnTo>
                  <a:pt x="315982" y="0"/>
                </a:lnTo>
                <a:lnTo>
                  <a:pt x="315982" y="315983"/>
                </a:lnTo>
                <a:lnTo>
                  <a:pt x="0" y="31598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3577476" y="7171124"/>
            <a:ext cx="3506525" cy="3093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73"/>
              </a:lnSpc>
            </a:pPr>
            <a:r>
              <a:rPr lang="en-US" sz="1799">
                <a:solidFill>
                  <a:srgbClr val="E2E2DC"/>
                </a:solidFill>
                <a:latin typeface="Montserrat"/>
              </a:rPr>
              <a:t>nuriaquintero.com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960671" y="6463412"/>
            <a:ext cx="3793701" cy="336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75"/>
              </a:lnSpc>
            </a:pPr>
            <a:r>
              <a:rPr lang="en-US" sz="2500">
                <a:solidFill>
                  <a:srgbClr val="FF69F6"/>
                </a:solidFill>
                <a:latin typeface="Montserrat Medium"/>
              </a:rPr>
              <a:t>Let's Keep in Touch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028700" y="6425312"/>
            <a:ext cx="6208149" cy="6147231"/>
          </a:xfrm>
          <a:custGeom>
            <a:avLst/>
            <a:gdLst/>
            <a:ahLst/>
            <a:cxnLst/>
            <a:rect r="r" b="b" t="t" l="l"/>
            <a:pathLst>
              <a:path h="6147231" w="6208149">
                <a:moveTo>
                  <a:pt x="0" y="0"/>
                </a:moveTo>
                <a:lnTo>
                  <a:pt x="6208149" y="0"/>
                </a:lnTo>
                <a:lnTo>
                  <a:pt x="6208149" y="6147231"/>
                </a:lnTo>
                <a:lnTo>
                  <a:pt x="0" y="614723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60000"/>
            </a:blip>
            <a:stretch>
              <a:fillRect l="-34812" t="0" r="-34812" b="0"/>
            </a:stretch>
          </a:blipFill>
        </p:spPr>
      </p:sp>
      <p:sp>
        <p:nvSpPr>
          <p:cNvPr name="AutoShape 18" id="18"/>
          <p:cNvSpPr/>
          <p:nvPr/>
        </p:nvSpPr>
        <p:spPr>
          <a:xfrm rot="0">
            <a:off x="-1127523" y="6425312"/>
            <a:ext cx="8364372" cy="0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rot="-5400000">
            <a:off x="3054663" y="10588448"/>
            <a:ext cx="8364372" cy="0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1028700" y="2754978"/>
            <a:ext cx="6676560" cy="318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400">
                <a:solidFill>
                  <a:srgbClr val="FF69F6"/>
                </a:solidFill>
                <a:latin typeface="Montserrat"/>
              </a:rPr>
              <a:t>That's It!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187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432201" y="2684196"/>
            <a:ext cx="5298170" cy="431919"/>
            <a:chOff x="0" y="0"/>
            <a:chExt cx="7064226" cy="57589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349040" y="66675"/>
              <a:ext cx="5715186" cy="509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52"/>
                </a:lnSpc>
              </a:pPr>
              <a:r>
                <a:rPr lang="en-US" sz="2836">
                  <a:solidFill>
                    <a:srgbClr val="FFFFFF"/>
                  </a:solidFill>
                  <a:latin typeface="Neue Machina Ultra-Bold"/>
                </a:rPr>
                <a:t>Dashboard ID 96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76200"/>
              <a:ext cx="1114725" cy="4457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370"/>
                </a:lnSpc>
              </a:pPr>
              <a:r>
                <a:rPr lang="en-US" sz="2634">
                  <a:solidFill>
                    <a:srgbClr val="FF69F6"/>
                  </a:solidFill>
                  <a:latin typeface="Montserrat Classic"/>
                </a:rPr>
                <a:t>01.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432201" y="3867082"/>
            <a:ext cx="5557374" cy="509989"/>
            <a:chOff x="0" y="0"/>
            <a:chExt cx="7409832" cy="67998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76200"/>
              <a:ext cx="1114725" cy="4457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370"/>
                </a:lnSpc>
              </a:pPr>
              <a:r>
                <a:rPr lang="en-US" sz="2634">
                  <a:solidFill>
                    <a:srgbClr val="FF69F6"/>
                  </a:solidFill>
                  <a:latin typeface="Montserrat Classic"/>
                </a:rPr>
                <a:t>02.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349040" y="170768"/>
              <a:ext cx="6060792" cy="509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52"/>
                </a:lnSpc>
              </a:pPr>
              <a:r>
                <a:rPr lang="en-US" sz="2836">
                  <a:solidFill>
                    <a:srgbClr val="FFFFFF"/>
                  </a:solidFill>
                  <a:latin typeface="Neue Machina Ultra-Bold"/>
                </a:rPr>
                <a:t>Customer Key Figures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432201" y="5177171"/>
            <a:ext cx="5298170" cy="431919"/>
            <a:chOff x="0" y="0"/>
            <a:chExt cx="7064226" cy="57589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76200"/>
              <a:ext cx="1114725" cy="4457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370"/>
                </a:lnSpc>
              </a:pPr>
              <a:r>
                <a:rPr lang="en-US" sz="2634">
                  <a:solidFill>
                    <a:srgbClr val="FF69F6"/>
                  </a:solidFill>
                  <a:latin typeface="Montserrat Classic"/>
                </a:rPr>
                <a:t>03.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349040" y="66675"/>
              <a:ext cx="5715186" cy="509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52"/>
                </a:lnSpc>
              </a:pPr>
              <a:r>
                <a:rPr lang="en-US" sz="2836">
                  <a:solidFill>
                    <a:srgbClr val="FFFFFF"/>
                  </a:solidFill>
                  <a:latin typeface="Neue Machina Ultra-Bold"/>
                </a:rPr>
                <a:t>Our Goals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0" y="914400"/>
            <a:ext cx="6820668" cy="9372600"/>
          </a:xfrm>
          <a:custGeom>
            <a:avLst/>
            <a:gdLst/>
            <a:ahLst/>
            <a:cxnLst/>
            <a:rect r="r" b="b" t="t" l="l"/>
            <a:pathLst>
              <a:path h="9372600" w="6820668">
                <a:moveTo>
                  <a:pt x="0" y="0"/>
                </a:moveTo>
                <a:lnTo>
                  <a:pt x="6820668" y="0"/>
                </a:lnTo>
                <a:lnTo>
                  <a:pt x="6820668" y="9372600"/>
                </a:lnTo>
                <a:lnTo>
                  <a:pt x="0" y="9372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l="-127920" t="0" r="-16916" b="0"/>
            </a:stretch>
          </a:blipFill>
        </p:spPr>
      </p:sp>
      <p:sp>
        <p:nvSpPr>
          <p:cNvPr name="AutoShape 12" id="12"/>
          <p:cNvSpPr/>
          <p:nvPr/>
        </p:nvSpPr>
        <p:spPr>
          <a:xfrm rot="0">
            <a:off x="8077968" y="2345547"/>
            <a:ext cx="7357029" cy="0"/>
          </a:xfrm>
          <a:prstGeom prst="line">
            <a:avLst/>
          </a:prstGeom>
          <a:ln cap="flat" w="28575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0">
            <a:off x="8077968" y="3572985"/>
            <a:ext cx="7357029" cy="0"/>
          </a:xfrm>
          <a:prstGeom prst="line">
            <a:avLst/>
          </a:prstGeom>
          <a:ln cap="flat" w="28575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-5400000">
            <a:off x="3158876" y="5857816"/>
            <a:ext cx="9858256" cy="0"/>
          </a:xfrm>
          <a:prstGeom prst="line">
            <a:avLst/>
          </a:prstGeom>
          <a:ln cap="flat" w="28575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5" id="15"/>
          <p:cNvGrpSpPr/>
          <p:nvPr/>
        </p:nvGrpSpPr>
        <p:grpSpPr>
          <a:xfrm rot="0">
            <a:off x="16442128" y="8695806"/>
            <a:ext cx="562494" cy="562494"/>
            <a:chOff x="0" y="0"/>
            <a:chExt cx="749991" cy="749991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749991" cy="749991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FF69F6"/>
                </a:solidFill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028"/>
                  </a:lnSpc>
                </a:pPr>
              </a:p>
            </p:txBody>
          </p:sp>
        </p:grpSp>
        <p:sp>
          <p:nvSpPr>
            <p:cNvPr name="Freeform 19" id="19"/>
            <p:cNvSpPr/>
            <p:nvPr/>
          </p:nvSpPr>
          <p:spPr>
            <a:xfrm flipH="false" flipV="false" rot="-10800000">
              <a:off x="290338" y="186327"/>
              <a:ext cx="227345" cy="377337"/>
            </a:xfrm>
            <a:custGeom>
              <a:avLst/>
              <a:gdLst/>
              <a:ahLst/>
              <a:cxnLst/>
              <a:rect r="r" b="b" t="t" l="l"/>
              <a:pathLst>
                <a:path h="377337" w="227345">
                  <a:moveTo>
                    <a:pt x="0" y="0"/>
                  </a:moveTo>
                  <a:lnTo>
                    <a:pt x="227346" y="0"/>
                  </a:lnTo>
                  <a:lnTo>
                    <a:pt x="227346" y="377337"/>
                  </a:lnTo>
                  <a:lnTo>
                    <a:pt x="0" y="377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AutoShape 20" id="20"/>
          <p:cNvSpPr/>
          <p:nvPr/>
        </p:nvSpPr>
        <p:spPr>
          <a:xfrm rot="0">
            <a:off x="-2872600" y="914400"/>
            <a:ext cx="24033200" cy="0"/>
          </a:xfrm>
          <a:prstGeom prst="line">
            <a:avLst/>
          </a:prstGeom>
          <a:ln cap="flat" w="28575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1" id="21"/>
          <p:cNvSpPr txBox="true"/>
          <p:nvPr/>
        </p:nvSpPr>
        <p:spPr>
          <a:xfrm rot="0">
            <a:off x="1028700" y="369052"/>
            <a:ext cx="2914543" cy="23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BY NURIA QUINTERO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387951" y="369052"/>
            <a:ext cx="3871349" cy="23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APRIL 2022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17004622" y="1901271"/>
            <a:ext cx="2566756" cy="928699"/>
          </a:xfrm>
          <a:custGeom>
            <a:avLst/>
            <a:gdLst/>
            <a:ahLst/>
            <a:cxnLst/>
            <a:rect r="r" b="b" t="t" l="l"/>
            <a:pathLst>
              <a:path h="928699" w="2566756">
                <a:moveTo>
                  <a:pt x="0" y="0"/>
                </a:moveTo>
                <a:lnTo>
                  <a:pt x="2566756" y="0"/>
                </a:lnTo>
                <a:lnTo>
                  <a:pt x="2566756" y="928699"/>
                </a:lnTo>
                <a:lnTo>
                  <a:pt x="0" y="9286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4793922" y="4176303"/>
            <a:ext cx="2566756" cy="928699"/>
          </a:xfrm>
          <a:custGeom>
            <a:avLst/>
            <a:gdLst/>
            <a:ahLst/>
            <a:cxnLst/>
            <a:rect r="r" b="b" t="t" l="l"/>
            <a:pathLst>
              <a:path h="928699" w="2566756">
                <a:moveTo>
                  <a:pt x="0" y="0"/>
                </a:moveTo>
                <a:lnTo>
                  <a:pt x="2566756" y="0"/>
                </a:lnTo>
                <a:lnTo>
                  <a:pt x="2566756" y="928699"/>
                </a:lnTo>
                <a:lnTo>
                  <a:pt x="0" y="9286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25" id="25"/>
          <p:cNvSpPr/>
          <p:nvPr/>
        </p:nvSpPr>
        <p:spPr>
          <a:xfrm rot="0">
            <a:off x="8077968" y="4800422"/>
            <a:ext cx="7357029" cy="0"/>
          </a:xfrm>
          <a:prstGeom prst="line">
            <a:avLst/>
          </a:prstGeom>
          <a:ln cap="flat" w="28575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6" id="26"/>
          <p:cNvSpPr/>
          <p:nvPr/>
        </p:nvSpPr>
        <p:spPr>
          <a:xfrm rot="0">
            <a:off x="8077968" y="6027860"/>
            <a:ext cx="7357029" cy="0"/>
          </a:xfrm>
          <a:prstGeom prst="line">
            <a:avLst/>
          </a:prstGeom>
          <a:ln cap="flat" w="28575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160" t="-12213" r="-4160" b="-32213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1127523" y="1000125"/>
            <a:ext cx="20176388" cy="0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152739" y="2560162"/>
            <a:ext cx="11982522" cy="7597166"/>
          </a:xfrm>
          <a:custGeom>
            <a:avLst/>
            <a:gdLst/>
            <a:ahLst/>
            <a:cxnLst/>
            <a:rect r="r" b="b" t="t" l="l"/>
            <a:pathLst>
              <a:path h="7597166" w="11982522">
                <a:moveTo>
                  <a:pt x="0" y="0"/>
                </a:moveTo>
                <a:lnTo>
                  <a:pt x="11982522" y="0"/>
                </a:lnTo>
                <a:lnTo>
                  <a:pt x="11982522" y="7597166"/>
                </a:lnTo>
                <a:lnTo>
                  <a:pt x="0" y="75971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69052"/>
            <a:ext cx="2914543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BY NURIA QUINTERO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387951" y="369052"/>
            <a:ext cx="3871349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APRIL 2022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750537"/>
            <a:ext cx="15319178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Neue Machina Ultra-Bold"/>
              </a:rPr>
              <a:t>Dashboard ID 96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127523" y="1000125"/>
            <a:ext cx="20176388" cy="0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760865" y="-7229475"/>
            <a:ext cx="19809730" cy="8229600"/>
          </a:xfrm>
          <a:custGeom>
            <a:avLst/>
            <a:gdLst/>
            <a:ahLst/>
            <a:cxnLst/>
            <a:rect r="r" b="b" t="t" l="l"/>
            <a:pathLst>
              <a:path h="8229600" w="19809730">
                <a:moveTo>
                  <a:pt x="0" y="0"/>
                </a:moveTo>
                <a:lnTo>
                  <a:pt x="19809730" y="0"/>
                </a:lnTo>
                <a:lnTo>
                  <a:pt x="1980973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267" r="0" b="-4026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73573" y="5013272"/>
            <a:ext cx="958659" cy="742961"/>
          </a:xfrm>
          <a:custGeom>
            <a:avLst/>
            <a:gdLst/>
            <a:ahLst/>
            <a:cxnLst/>
            <a:rect r="r" b="b" t="t" l="l"/>
            <a:pathLst>
              <a:path h="742961" w="958659">
                <a:moveTo>
                  <a:pt x="0" y="0"/>
                </a:moveTo>
                <a:lnTo>
                  <a:pt x="958659" y="0"/>
                </a:lnTo>
                <a:lnTo>
                  <a:pt x="958659" y="742961"/>
                </a:lnTo>
                <a:lnTo>
                  <a:pt x="0" y="742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895636" y="5013272"/>
            <a:ext cx="958659" cy="742961"/>
          </a:xfrm>
          <a:custGeom>
            <a:avLst/>
            <a:gdLst/>
            <a:ahLst/>
            <a:cxnLst/>
            <a:rect r="r" b="b" t="t" l="l"/>
            <a:pathLst>
              <a:path h="742961" w="958659">
                <a:moveTo>
                  <a:pt x="0" y="0"/>
                </a:moveTo>
                <a:lnTo>
                  <a:pt x="958659" y="0"/>
                </a:lnTo>
                <a:lnTo>
                  <a:pt x="958659" y="742961"/>
                </a:lnTo>
                <a:lnTo>
                  <a:pt x="0" y="742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373573" y="6665444"/>
            <a:ext cx="958659" cy="742961"/>
          </a:xfrm>
          <a:custGeom>
            <a:avLst/>
            <a:gdLst/>
            <a:ahLst/>
            <a:cxnLst/>
            <a:rect r="r" b="b" t="t" l="l"/>
            <a:pathLst>
              <a:path h="742961" w="958659">
                <a:moveTo>
                  <a:pt x="0" y="0"/>
                </a:moveTo>
                <a:lnTo>
                  <a:pt x="958659" y="0"/>
                </a:lnTo>
                <a:lnTo>
                  <a:pt x="958659" y="742961"/>
                </a:lnTo>
                <a:lnTo>
                  <a:pt x="0" y="742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895636" y="6665444"/>
            <a:ext cx="958659" cy="742961"/>
          </a:xfrm>
          <a:custGeom>
            <a:avLst/>
            <a:gdLst/>
            <a:ahLst/>
            <a:cxnLst/>
            <a:rect r="r" b="b" t="t" l="l"/>
            <a:pathLst>
              <a:path h="742961" w="958659">
                <a:moveTo>
                  <a:pt x="0" y="0"/>
                </a:moveTo>
                <a:lnTo>
                  <a:pt x="958659" y="0"/>
                </a:lnTo>
                <a:lnTo>
                  <a:pt x="958659" y="742961"/>
                </a:lnTo>
                <a:lnTo>
                  <a:pt x="0" y="742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574853" y="8422391"/>
            <a:ext cx="806539" cy="454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7"/>
              </a:lnSpc>
            </a:pPr>
            <a:r>
              <a:rPr lang="en-US" sz="3764">
                <a:solidFill>
                  <a:srgbClr val="FF69F6"/>
                </a:solidFill>
                <a:latin typeface="Montserrat Classic"/>
              </a:rPr>
              <a:t>03.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47756" y="8422391"/>
            <a:ext cx="806539" cy="454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7"/>
              </a:lnSpc>
            </a:pPr>
            <a:r>
              <a:rPr lang="en-US" sz="3764">
                <a:solidFill>
                  <a:srgbClr val="FF69F6"/>
                </a:solidFill>
                <a:latin typeface="Montserrat Classic"/>
              </a:rPr>
              <a:t>06.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2373573" y="8269991"/>
            <a:ext cx="958659" cy="742961"/>
          </a:xfrm>
          <a:custGeom>
            <a:avLst/>
            <a:gdLst/>
            <a:ahLst/>
            <a:cxnLst/>
            <a:rect r="r" b="b" t="t" l="l"/>
            <a:pathLst>
              <a:path h="742961" w="958659">
                <a:moveTo>
                  <a:pt x="0" y="0"/>
                </a:moveTo>
                <a:lnTo>
                  <a:pt x="958659" y="0"/>
                </a:lnTo>
                <a:lnTo>
                  <a:pt x="958659" y="742961"/>
                </a:lnTo>
                <a:lnTo>
                  <a:pt x="0" y="742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895636" y="8269991"/>
            <a:ext cx="958659" cy="742961"/>
          </a:xfrm>
          <a:custGeom>
            <a:avLst/>
            <a:gdLst/>
            <a:ahLst/>
            <a:cxnLst/>
            <a:rect r="r" b="b" t="t" l="l"/>
            <a:pathLst>
              <a:path h="742961" w="958659">
                <a:moveTo>
                  <a:pt x="0" y="0"/>
                </a:moveTo>
                <a:lnTo>
                  <a:pt x="958659" y="0"/>
                </a:lnTo>
                <a:lnTo>
                  <a:pt x="958659" y="742961"/>
                </a:lnTo>
                <a:lnTo>
                  <a:pt x="0" y="74296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427539" y="3041563"/>
            <a:ext cx="15432923" cy="1504984"/>
          </a:xfrm>
          <a:custGeom>
            <a:avLst/>
            <a:gdLst/>
            <a:ahLst/>
            <a:cxnLst/>
            <a:rect r="r" b="b" t="t" l="l"/>
            <a:pathLst>
              <a:path h="1504984" w="15432923">
                <a:moveTo>
                  <a:pt x="0" y="0"/>
                </a:moveTo>
                <a:lnTo>
                  <a:pt x="15432922" y="0"/>
                </a:lnTo>
                <a:lnTo>
                  <a:pt x="15432922" y="1504984"/>
                </a:lnTo>
                <a:lnTo>
                  <a:pt x="0" y="15049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28700" y="369052"/>
            <a:ext cx="2914543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BY NURIA QUINTERO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387951" y="369052"/>
            <a:ext cx="3871349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APRIL 2022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54332" y="1841413"/>
            <a:ext cx="10595026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6000">
                <a:solidFill>
                  <a:srgbClr val="2F187B"/>
                </a:solidFill>
                <a:latin typeface="Neue Machina Ultra-Bold"/>
              </a:rPr>
              <a:t>Customer Key Figures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040418" y="2077633"/>
            <a:ext cx="3218882" cy="318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400">
                <a:solidFill>
                  <a:srgbClr val="FF69F6"/>
                </a:solidFill>
                <a:latin typeface="Montserrat"/>
              </a:rPr>
              <a:t>2021-2022 Statistics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767882" y="5162247"/>
            <a:ext cx="4432206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2F187B"/>
                </a:solidFill>
                <a:latin typeface="Neue Machina Light"/>
              </a:rPr>
              <a:t>Name: Brennan Wynn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240786" y="5162247"/>
            <a:ext cx="5837876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2F187B"/>
                </a:solidFill>
                <a:latin typeface="Neue Machina Light"/>
              </a:rPr>
              <a:t>Total Sales: €6.615,85</a:t>
            </a:r>
          </a:p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2F187B"/>
                </a:solidFill>
                <a:latin typeface="Neue Machina Light"/>
              </a:rPr>
              <a:t>AVG Sale:      €264.63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767882" y="6768506"/>
            <a:ext cx="4432206" cy="469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2F187B"/>
                </a:solidFill>
                <a:latin typeface="Neue Machina Light"/>
              </a:rPr>
              <a:t>Age: 35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221736" y="6787556"/>
            <a:ext cx="4432206" cy="49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3"/>
              </a:lnSpc>
            </a:pPr>
            <a:r>
              <a:rPr lang="en-US" sz="3613">
                <a:solidFill>
                  <a:srgbClr val="2F187B"/>
                </a:solidFill>
                <a:latin typeface="Neue Machina Light"/>
              </a:rPr>
              <a:t>25 transactions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574853" y="5200347"/>
            <a:ext cx="806539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3500">
                <a:solidFill>
                  <a:srgbClr val="FF69F6"/>
                </a:solidFill>
                <a:latin typeface="Montserrat Classic"/>
              </a:rPr>
              <a:t>01.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047756" y="5200347"/>
            <a:ext cx="806539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3500">
                <a:solidFill>
                  <a:srgbClr val="FF69F6"/>
                </a:solidFill>
                <a:latin typeface="Montserrat Classic"/>
              </a:rPr>
              <a:t>04.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574853" y="6806606"/>
            <a:ext cx="806539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3500">
                <a:solidFill>
                  <a:srgbClr val="FF69F6"/>
                </a:solidFill>
                <a:latin typeface="Montserrat Classic"/>
              </a:rPr>
              <a:t>02.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047756" y="6806606"/>
            <a:ext cx="806539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3500">
                <a:solidFill>
                  <a:srgbClr val="FF69F6"/>
                </a:solidFill>
                <a:latin typeface="Montserrat Classic"/>
              </a:rPr>
              <a:t>05.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767882" y="8374766"/>
            <a:ext cx="4432206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2F187B"/>
                </a:solidFill>
                <a:latin typeface="Neue Machina Light"/>
              </a:rPr>
              <a:t>Country: United States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1240786" y="8355716"/>
            <a:ext cx="5277413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2F187B"/>
                </a:solidFill>
                <a:latin typeface="Neue Machina Light"/>
              </a:rPr>
              <a:t>MAX Product: €195.94 MIN Product:     €9.24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127523" y="1000125"/>
            <a:ext cx="20176388" cy="0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760865" y="-7229475"/>
            <a:ext cx="19809730" cy="8229600"/>
          </a:xfrm>
          <a:custGeom>
            <a:avLst/>
            <a:gdLst/>
            <a:ahLst/>
            <a:cxnLst/>
            <a:rect r="r" b="b" t="t" l="l"/>
            <a:pathLst>
              <a:path h="8229600" w="19809730">
                <a:moveTo>
                  <a:pt x="0" y="0"/>
                </a:moveTo>
                <a:lnTo>
                  <a:pt x="19809730" y="0"/>
                </a:lnTo>
                <a:lnTo>
                  <a:pt x="1980973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267" r="0" b="-4026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22206" y="3041563"/>
            <a:ext cx="14243587" cy="3438107"/>
          </a:xfrm>
          <a:custGeom>
            <a:avLst/>
            <a:gdLst/>
            <a:ahLst/>
            <a:cxnLst/>
            <a:rect r="r" b="b" t="t" l="l"/>
            <a:pathLst>
              <a:path h="3438107" w="14243587">
                <a:moveTo>
                  <a:pt x="0" y="0"/>
                </a:moveTo>
                <a:lnTo>
                  <a:pt x="14243588" y="0"/>
                </a:lnTo>
                <a:lnTo>
                  <a:pt x="14243588" y="3438107"/>
                </a:lnTo>
                <a:lnTo>
                  <a:pt x="0" y="34381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69052"/>
            <a:ext cx="2914543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BY NURIA QUINTERO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387951" y="369052"/>
            <a:ext cx="3871349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APRIL 2022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4332" y="1841413"/>
            <a:ext cx="10595026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6000">
                <a:solidFill>
                  <a:srgbClr val="2F187B"/>
                </a:solidFill>
                <a:latin typeface="Neue Machina Ultra-Bold"/>
              </a:rPr>
              <a:t>Monthly Sales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040418" y="2077633"/>
            <a:ext cx="3218882" cy="318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400">
                <a:solidFill>
                  <a:srgbClr val="FF69F6"/>
                </a:solidFill>
                <a:latin typeface="Montserrat"/>
              </a:rPr>
              <a:t>Statistics</a:t>
            </a:r>
          </a:p>
        </p:txBody>
      </p:sp>
      <p:sp>
        <p:nvSpPr>
          <p:cNvPr name="AutoShape 9" id="9"/>
          <p:cNvSpPr/>
          <p:nvPr/>
        </p:nvSpPr>
        <p:spPr>
          <a:xfrm flipV="true">
            <a:off x="9144000" y="7222620"/>
            <a:ext cx="0" cy="5019267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3629952" y="7462849"/>
            <a:ext cx="4432206" cy="49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3"/>
              </a:lnSpc>
            </a:pPr>
            <a:r>
              <a:rPr lang="en-US" sz="3613">
                <a:solidFill>
                  <a:srgbClr val="2F187B"/>
                </a:solidFill>
                <a:latin typeface="Neue Machina Light"/>
              </a:rPr>
              <a:t>Top Months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541455" y="7462849"/>
            <a:ext cx="5092854" cy="49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3"/>
              </a:lnSpc>
            </a:pPr>
            <a:r>
              <a:rPr lang="en-US" sz="3613">
                <a:solidFill>
                  <a:srgbClr val="2F187B"/>
                </a:solidFill>
                <a:latin typeface="Neue Machina Light"/>
              </a:rPr>
              <a:t>Bottom Months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97407" y="7491424"/>
            <a:ext cx="806539" cy="454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7"/>
              </a:lnSpc>
            </a:pPr>
            <a:r>
              <a:rPr lang="en-US" sz="3764">
                <a:solidFill>
                  <a:srgbClr val="FF69F6"/>
                </a:solidFill>
                <a:latin typeface="Montserrat Classic"/>
              </a:rPr>
              <a:t>01.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611742" y="7491424"/>
            <a:ext cx="806539" cy="454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7"/>
              </a:lnSpc>
            </a:pPr>
            <a:r>
              <a:rPr lang="en-US" sz="3764">
                <a:solidFill>
                  <a:srgbClr val="FF69F6"/>
                </a:solidFill>
                <a:latin typeface="Montserrat Classic"/>
              </a:rPr>
              <a:t>02.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44293" y="8584071"/>
            <a:ext cx="4417865" cy="63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000000"/>
                </a:solidFill>
                <a:latin typeface="Montserrat Medium"/>
              </a:rPr>
              <a:t>July, October &amp; December 2021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555796" y="8584071"/>
            <a:ext cx="4417865" cy="63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000000"/>
                </a:solidFill>
                <a:latin typeface="Montserrat Medium"/>
              </a:rPr>
              <a:t>September, November 2021 &amp;</a:t>
            </a:r>
            <a:r>
              <a:rPr lang="en-US" sz="2499">
                <a:solidFill>
                  <a:srgbClr val="000000"/>
                </a:solidFill>
                <a:latin typeface="Montserrat Bold"/>
              </a:rPr>
              <a:t> </a:t>
            </a:r>
            <a:r>
              <a:rPr lang="en-US" sz="2499">
                <a:solidFill>
                  <a:srgbClr val="FF3131"/>
                </a:solidFill>
                <a:latin typeface="Montserrat Bold"/>
              </a:rPr>
              <a:t>full 2022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127523" y="1000125"/>
            <a:ext cx="20176388" cy="0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760865" y="-7229475"/>
            <a:ext cx="19809730" cy="8229600"/>
          </a:xfrm>
          <a:custGeom>
            <a:avLst/>
            <a:gdLst/>
            <a:ahLst/>
            <a:cxnLst/>
            <a:rect r="r" b="b" t="t" l="l"/>
            <a:pathLst>
              <a:path h="8229600" w="19809730">
                <a:moveTo>
                  <a:pt x="0" y="0"/>
                </a:moveTo>
                <a:lnTo>
                  <a:pt x="19809730" y="0"/>
                </a:lnTo>
                <a:lnTo>
                  <a:pt x="1980973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267" r="0" b="-40267"/>
            </a:stretch>
          </a:blipFill>
        </p:spPr>
      </p:sp>
      <p:sp>
        <p:nvSpPr>
          <p:cNvPr name="AutoShape 4" id="4"/>
          <p:cNvSpPr/>
          <p:nvPr/>
        </p:nvSpPr>
        <p:spPr>
          <a:xfrm flipV="true">
            <a:off x="9144000" y="7222620"/>
            <a:ext cx="0" cy="5019267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278078" y="2773490"/>
            <a:ext cx="13731845" cy="3589652"/>
          </a:xfrm>
          <a:custGeom>
            <a:avLst/>
            <a:gdLst/>
            <a:ahLst/>
            <a:cxnLst/>
            <a:rect r="r" b="b" t="t" l="l"/>
            <a:pathLst>
              <a:path h="3589652" w="13731845">
                <a:moveTo>
                  <a:pt x="0" y="0"/>
                </a:moveTo>
                <a:lnTo>
                  <a:pt x="13731844" y="0"/>
                </a:lnTo>
                <a:lnTo>
                  <a:pt x="13731844" y="3589653"/>
                </a:lnTo>
                <a:lnTo>
                  <a:pt x="0" y="35896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69052"/>
            <a:ext cx="2914543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BY NURIA QUINTERO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387951" y="369052"/>
            <a:ext cx="3871349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APRIL 2022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54332" y="1841413"/>
            <a:ext cx="10595026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6000">
                <a:solidFill>
                  <a:srgbClr val="2F187B"/>
                </a:solidFill>
                <a:latin typeface="Neue Machina Ultra-Bold"/>
              </a:rPr>
              <a:t>Transactions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040418" y="2077633"/>
            <a:ext cx="3218882" cy="318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400">
                <a:solidFill>
                  <a:srgbClr val="FF69F6"/>
                </a:solidFill>
                <a:latin typeface="Montserrat"/>
              </a:rPr>
              <a:t>Statistics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629952" y="7462849"/>
            <a:ext cx="4432206" cy="949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3"/>
              </a:lnSpc>
            </a:pPr>
            <a:r>
              <a:rPr lang="en-US" sz="3613">
                <a:solidFill>
                  <a:srgbClr val="2F187B"/>
                </a:solidFill>
                <a:latin typeface="Neue Machina Light"/>
              </a:rPr>
              <a:t>Total Nbr Transactions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541455" y="7462849"/>
            <a:ext cx="5334342" cy="4918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3"/>
              </a:lnSpc>
            </a:pPr>
            <a:r>
              <a:rPr lang="en-US" sz="3613">
                <a:solidFill>
                  <a:srgbClr val="2F187B"/>
                </a:solidFill>
                <a:latin typeface="Neue Machina Light"/>
              </a:rPr>
              <a:t>Declined Transactions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97407" y="7491424"/>
            <a:ext cx="806539" cy="454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7"/>
              </a:lnSpc>
            </a:pPr>
            <a:r>
              <a:rPr lang="en-US" sz="3764">
                <a:solidFill>
                  <a:srgbClr val="FF69F6"/>
                </a:solidFill>
                <a:latin typeface="Montserrat Classic"/>
              </a:rPr>
              <a:t>01.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611742" y="7491424"/>
            <a:ext cx="806539" cy="454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7"/>
              </a:lnSpc>
            </a:pPr>
            <a:r>
              <a:rPr lang="en-US" sz="3764">
                <a:solidFill>
                  <a:srgbClr val="FF69F6"/>
                </a:solidFill>
                <a:latin typeface="Montserrat Classic"/>
              </a:rPr>
              <a:t>02.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44293" y="8584071"/>
            <a:ext cx="4417865" cy="32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000000"/>
                </a:solidFill>
                <a:latin typeface="Montserrat Medium"/>
              </a:rPr>
              <a:t>22+</a:t>
            </a:r>
            <a:r>
              <a:rPr lang="en-US" sz="2499">
                <a:solidFill>
                  <a:srgbClr val="FF3131"/>
                </a:solidFill>
                <a:latin typeface="Montserrat Bold"/>
              </a:rPr>
              <a:t>3</a:t>
            </a:r>
            <a:r>
              <a:rPr lang="en-US" sz="2499">
                <a:solidFill>
                  <a:srgbClr val="FF3131"/>
                </a:solidFill>
                <a:latin typeface="Montserrat"/>
              </a:rPr>
              <a:t> </a:t>
            </a:r>
            <a:r>
              <a:rPr lang="en-US" sz="2499">
                <a:solidFill>
                  <a:srgbClr val="000000"/>
                </a:solidFill>
                <a:latin typeface="Montserrat Medium"/>
              </a:rPr>
              <a:t>=25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555796" y="8584071"/>
            <a:ext cx="4417865" cy="32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000000"/>
                </a:solidFill>
                <a:latin typeface="Montserrat Medium"/>
              </a:rPr>
              <a:t>0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160" t="-12213" r="-4160" b="-32213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1127523" y="1000125"/>
            <a:ext cx="20176388" cy="0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196846" y="3388544"/>
            <a:ext cx="6947154" cy="5097320"/>
          </a:xfrm>
          <a:custGeom>
            <a:avLst/>
            <a:gdLst/>
            <a:ahLst/>
            <a:cxnLst/>
            <a:rect r="r" b="b" t="t" l="l"/>
            <a:pathLst>
              <a:path h="5097320" w="6947154">
                <a:moveTo>
                  <a:pt x="0" y="0"/>
                </a:moveTo>
                <a:lnTo>
                  <a:pt x="6947154" y="0"/>
                </a:lnTo>
                <a:lnTo>
                  <a:pt x="6947154" y="5097320"/>
                </a:lnTo>
                <a:lnTo>
                  <a:pt x="0" y="50973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369052"/>
            <a:ext cx="2914543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BY NURIA QUINTERO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387951" y="369052"/>
            <a:ext cx="3871349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APRIL 2022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4332" y="2112768"/>
            <a:ext cx="15319178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6000">
                <a:solidFill>
                  <a:srgbClr val="FFFFFF"/>
                </a:solidFill>
                <a:latin typeface="Neue Machina Ultra-Bold"/>
              </a:rPr>
              <a:t>Geographical location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0929519" y="4057644"/>
            <a:ext cx="958659" cy="742961"/>
          </a:xfrm>
          <a:custGeom>
            <a:avLst/>
            <a:gdLst/>
            <a:ahLst/>
            <a:cxnLst/>
            <a:rect r="r" b="b" t="t" l="l"/>
            <a:pathLst>
              <a:path h="742961" w="958659">
                <a:moveTo>
                  <a:pt x="0" y="0"/>
                </a:moveTo>
                <a:lnTo>
                  <a:pt x="958660" y="0"/>
                </a:lnTo>
                <a:lnTo>
                  <a:pt x="958660" y="742962"/>
                </a:lnTo>
                <a:lnTo>
                  <a:pt x="0" y="742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929519" y="5029154"/>
            <a:ext cx="4432206" cy="908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FFFFFF"/>
                </a:solidFill>
                <a:latin typeface="Neue Machina Light"/>
              </a:rPr>
              <a:t>Lewiston </a:t>
            </a:r>
          </a:p>
          <a:p>
            <a:pPr algn="l">
              <a:lnSpc>
                <a:spcPts val="3500"/>
              </a:lnSpc>
            </a:pPr>
            <a:r>
              <a:rPr lang="en-US" sz="3500">
                <a:solidFill>
                  <a:srgbClr val="FFFFFF"/>
                </a:solidFill>
                <a:latin typeface="Neue Machina Light"/>
              </a:rPr>
              <a:t>United States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130799" y="4244719"/>
            <a:ext cx="806539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0"/>
              </a:lnSpc>
            </a:pPr>
            <a:r>
              <a:rPr lang="en-US" sz="3500">
                <a:solidFill>
                  <a:srgbClr val="FF69F6"/>
                </a:solidFill>
                <a:latin typeface="Montserrat Classic"/>
              </a:rPr>
              <a:t>01.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F187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13813" y="942975"/>
            <a:ext cx="11161780" cy="8401050"/>
          </a:xfrm>
          <a:custGeom>
            <a:avLst/>
            <a:gdLst/>
            <a:ahLst/>
            <a:cxnLst/>
            <a:rect r="r" b="b" t="t" l="l"/>
            <a:pathLst>
              <a:path h="8401050" w="11161780">
                <a:moveTo>
                  <a:pt x="0" y="0"/>
                </a:moveTo>
                <a:lnTo>
                  <a:pt x="11161780" y="0"/>
                </a:lnTo>
                <a:lnTo>
                  <a:pt x="11161780" y="8401050"/>
                </a:lnTo>
                <a:lnTo>
                  <a:pt x="0" y="84010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13017" t="-5782" r="-13017" b="-5782"/>
            </a:stretch>
          </a:blipFill>
        </p:spPr>
      </p:sp>
      <p:grpSp>
        <p:nvGrpSpPr>
          <p:cNvPr name="Group 3" id="3"/>
          <p:cNvGrpSpPr/>
          <p:nvPr/>
        </p:nvGrpSpPr>
        <p:grpSpPr>
          <a:xfrm rot="-2909507">
            <a:off x="15939997" y="6788698"/>
            <a:ext cx="4696006" cy="5110655"/>
            <a:chOff x="0" y="0"/>
            <a:chExt cx="1236808" cy="13460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36808" cy="1346016"/>
            </a:xfrm>
            <a:custGeom>
              <a:avLst/>
              <a:gdLst/>
              <a:ahLst/>
              <a:cxnLst/>
              <a:rect r="r" b="b" t="t" l="l"/>
              <a:pathLst>
                <a:path h="1346016" w="1236808">
                  <a:moveTo>
                    <a:pt x="0" y="0"/>
                  </a:moveTo>
                  <a:lnTo>
                    <a:pt x="1236808" y="0"/>
                  </a:lnTo>
                  <a:lnTo>
                    <a:pt x="1236808" y="1346016"/>
                  </a:lnTo>
                  <a:lnTo>
                    <a:pt x="0" y="1346016"/>
                  </a:lnTo>
                  <a:close/>
                </a:path>
              </a:pathLst>
            </a:custGeom>
            <a:solidFill>
              <a:srgbClr val="2F187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236808" cy="13745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006102" y="4660356"/>
            <a:ext cx="8598326" cy="1238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99"/>
              </a:lnSpc>
            </a:pPr>
            <a:r>
              <a:rPr lang="en-US" sz="9999">
                <a:solidFill>
                  <a:srgbClr val="FFFFFF"/>
                </a:solidFill>
                <a:latin typeface="Neue Machina Ultra-Bold"/>
              </a:rPr>
              <a:t>Our Goals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-2872600" y="914400"/>
            <a:ext cx="24033200" cy="0"/>
          </a:xfrm>
          <a:prstGeom prst="line">
            <a:avLst/>
          </a:prstGeom>
          <a:ln cap="flat" w="28575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028700" y="369052"/>
            <a:ext cx="2914543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BY NURIA QUINTERO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387951" y="369052"/>
            <a:ext cx="3871349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APRIL 2022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6696806" y="8695806"/>
            <a:ext cx="562494" cy="562494"/>
            <a:chOff x="0" y="0"/>
            <a:chExt cx="749991" cy="749991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749991" cy="749991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sq">
                <a:solidFill>
                  <a:srgbClr val="FF69F6"/>
                </a:solidFill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028"/>
                  </a:lnSpc>
                </a:pPr>
              </a:p>
            </p:txBody>
          </p:sp>
        </p:grpSp>
        <p:sp>
          <p:nvSpPr>
            <p:cNvPr name="Freeform 14" id="14"/>
            <p:cNvSpPr/>
            <p:nvPr/>
          </p:nvSpPr>
          <p:spPr>
            <a:xfrm flipH="false" flipV="false" rot="-10800000">
              <a:off x="290338" y="186327"/>
              <a:ext cx="227345" cy="377337"/>
            </a:xfrm>
            <a:custGeom>
              <a:avLst/>
              <a:gdLst/>
              <a:ahLst/>
              <a:cxnLst/>
              <a:rect r="r" b="b" t="t" l="l"/>
              <a:pathLst>
                <a:path h="377337" w="227345">
                  <a:moveTo>
                    <a:pt x="0" y="0"/>
                  </a:moveTo>
                  <a:lnTo>
                    <a:pt x="227346" y="0"/>
                  </a:lnTo>
                  <a:lnTo>
                    <a:pt x="227346" y="377337"/>
                  </a:lnTo>
                  <a:lnTo>
                    <a:pt x="0" y="3773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2257602" y="5946230"/>
            <a:ext cx="3218882" cy="318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400">
                <a:solidFill>
                  <a:srgbClr val="FF69F6"/>
                </a:solidFill>
                <a:latin typeface="Montserrat Medium"/>
              </a:rPr>
              <a:t>For Q2 2022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127523" y="1000125"/>
            <a:ext cx="20176388" cy="0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-5400000">
            <a:off x="6634366" y="6729616"/>
            <a:ext cx="5019267" cy="0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1028700" y="3387666"/>
            <a:ext cx="16230600" cy="0"/>
          </a:xfrm>
          <a:prstGeom prst="line">
            <a:avLst/>
          </a:prstGeom>
          <a:ln cap="flat" w="38100">
            <a:solidFill>
              <a:srgbClr val="FF69F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128548" y="2045624"/>
            <a:ext cx="6933610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sz="6999">
                <a:solidFill>
                  <a:srgbClr val="2F187B"/>
                </a:solidFill>
                <a:latin typeface="Neue Machina Ultra-Bold"/>
              </a:rPr>
              <a:t>Our Goals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29952" y="4479261"/>
            <a:ext cx="4432206" cy="949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3"/>
              </a:lnSpc>
            </a:pPr>
            <a:r>
              <a:rPr lang="en-US" sz="3613">
                <a:solidFill>
                  <a:srgbClr val="2F187B"/>
                </a:solidFill>
                <a:latin typeface="Neue Machina Light"/>
              </a:rPr>
              <a:t>Increasing Organic Sales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29952" y="7006959"/>
            <a:ext cx="4432206" cy="949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3"/>
              </a:lnSpc>
            </a:pPr>
            <a:r>
              <a:rPr lang="en-US" sz="3613">
                <a:solidFill>
                  <a:srgbClr val="2F187B"/>
                </a:solidFill>
                <a:latin typeface="Neue Machina Light"/>
              </a:rPr>
              <a:t>Increasing </a:t>
            </a:r>
          </a:p>
          <a:p>
            <a:pPr algn="l">
              <a:lnSpc>
                <a:spcPts val="3613"/>
              </a:lnSpc>
            </a:pPr>
            <a:r>
              <a:rPr lang="en-US" sz="3613">
                <a:solidFill>
                  <a:srgbClr val="2F187B"/>
                </a:solidFill>
                <a:latin typeface="Neue Machina Light"/>
              </a:rPr>
              <a:t>AVG ticket price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36705" y="4479261"/>
            <a:ext cx="6082372" cy="9490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13"/>
              </a:lnSpc>
            </a:pPr>
            <a:r>
              <a:rPr lang="en-US" sz="3613">
                <a:solidFill>
                  <a:srgbClr val="2F187B"/>
                </a:solidFill>
                <a:latin typeface="Neue Machina Light"/>
              </a:rPr>
              <a:t>Offering Products aligned with his interest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97407" y="4507836"/>
            <a:ext cx="806539" cy="454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7"/>
              </a:lnSpc>
            </a:pPr>
            <a:r>
              <a:rPr lang="en-US" sz="3764">
                <a:solidFill>
                  <a:srgbClr val="FF69F6"/>
                </a:solidFill>
                <a:latin typeface="Montserrat Classic"/>
              </a:rPr>
              <a:t>01.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06992" y="4507836"/>
            <a:ext cx="806539" cy="454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7"/>
              </a:lnSpc>
            </a:pPr>
            <a:r>
              <a:rPr lang="en-US" sz="3764">
                <a:solidFill>
                  <a:srgbClr val="FF69F6"/>
                </a:solidFill>
                <a:latin typeface="Montserrat Classic"/>
              </a:rPr>
              <a:t>02.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97407" y="7096874"/>
            <a:ext cx="806539" cy="454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7"/>
              </a:lnSpc>
            </a:pPr>
            <a:r>
              <a:rPr lang="en-US" sz="3764">
                <a:solidFill>
                  <a:srgbClr val="FF69F6"/>
                </a:solidFill>
                <a:latin typeface="Montserrat Classic"/>
              </a:rPr>
              <a:t>03.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63050" y="2151351"/>
            <a:ext cx="8096250" cy="318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400"/>
              </a:lnSpc>
            </a:pPr>
            <a:r>
              <a:rPr lang="en-US" sz="2400">
                <a:solidFill>
                  <a:srgbClr val="FF69F6"/>
                </a:solidFill>
                <a:latin typeface="Montserrat Medium"/>
              </a:rPr>
              <a:t>Our Top Priorities for The Next Few Months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644293" y="5600483"/>
            <a:ext cx="4417865" cy="63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000000"/>
                </a:solidFill>
                <a:latin typeface="Montserrat Medium"/>
              </a:rPr>
              <a:t>Sending Newsletters more often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651046" y="5600483"/>
            <a:ext cx="4417865" cy="635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000000"/>
                </a:solidFill>
                <a:latin typeface="Montserrat Medium"/>
              </a:rPr>
              <a:t>Creating More Valuable Products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644293" y="8125581"/>
            <a:ext cx="4417865" cy="32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2499">
                <a:solidFill>
                  <a:srgbClr val="000000"/>
                </a:solidFill>
                <a:latin typeface="Montserrat Medium"/>
              </a:rPr>
              <a:t>Focus in Cross-Selling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-760865" y="-7229475"/>
            <a:ext cx="19809730" cy="8229600"/>
          </a:xfrm>
          <a:custGeom>
            <a:avLst/>
            <a:gdLst/>
            <a:ahLst/>
            <a:cxnLst/>
            <a:rect r="r" b="b" t="t" l="l"/>
            <a:pathLst>
              <a:path h="8229600" w="19809730">
                <a:moveTo>
                  <a:pt x="0" y="0"/>
                </a:moveTo>
                <a:lnTo>
                  <a:pt x="19809730" y="0"/>
                </a:lnTo>
                <a:lnTo>
                  <a:pt x="1980973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267" r="0" b="-40267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028700" y="369052"/>
            <a:ext cx="2914543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BY NURIA QUINTERO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387951" y="369052"/>
            <a:ext cx="3871349" cy="240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</a:pPr>
            <a:r>
              <a:rPr lang="en-US" sz="1400" spc="280">
                <a:solidFill>
                  <a:srgbClr val="FFFFFF"/>
                </a:solidFill>
                <a:latin typeface="Montserrat Classic"/>
              </a:rPr>
              <a:t>APRIL 2022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-1283378" y="8576307"/>
            <a:ext cx="2566756" cy="928699"/>
          </a:xfrm>
          <a:custGeom>
            <a:avLst/>
            <a:gdLst/>
            <a:ahLst/>
            <a:cxnLst/>
            <a:rect r="r" b="b" t="t" l="l"/>
            <a:pathLst>
              <a:path h="928699" w="2566756">
                <a:moveTo>
                  <a:pt x="0" y="0"/>
                </a:moveTo>
                <a:lnTo>
                  <a:pt x="2566756" y="0"/>
                </a:lnTo>
                <a:lnTo>
                  <a:pt x="2566756" y="928700"/>
                </a:lnTo>
                <a:lnTo>
                  <a:pt x="0" y="9287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DAGHWNImwas</dc:identifier>
  <dcterms:modified xsi:type="dcterms:W3CDTF">2011-08-01T06:04:30Z</dcterms:modified>
  <cp:revision>1</cp:revision>
  <dc:title>ID96 Report</dc:title>
</cp:coreProperties>
</file>

<file path=docProps/thumbnail.jpeg>
</file>